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7" r:id="rId3"/>
    <p:sldId id="330" r:id="rId4"/>
    <p:sldId id="331" r:id="rId5"/>
    <p:sldId id="332" r:id="rId6"/>
    <p:sldId id="343" r:id="rId7"/>
    <p:sldId id="333" r:id="rId8"/>
    <p:sldId id="335" r:id="rId9"/>
    <p:sldId id="336" r:id="rId10"/>
    <p:sldId id="337" r:id="rId11"/>
    <p:sldId id="309" r:id="rId12"/>
    <p:sldId id="323" r:id="rId13"/>
    <p:sldId id="338" r:id="rId14"/>
    <p:sldId id="339" r:id="rId15"/>
    <p:sldId id="340" r:id="rId16"/>
    <p:sldId id="341" r:id="rId17"/>
    <p:sldId id="342" r:id="rId18"/>
    <p:sldId id="34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E6B9B8"/>
    <a:srgbClr val="990033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4" autoAdjust="0"/>
    <p:restoredTop sz="86635" autoAdjust="0"/>
  </p:normalViewPr>
  <p:slideViewPr>
    <p:cSldViewPr>
      <p:cViewPr>
        <p:scale>
          <a:sx n="80" d="100"/>
          <a:sy n="80" d="100"/>
        </p:scale>
        <p:origin x="-144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97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BF6F2-B07F-4E51-8AE6-A3F9B15149C3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8BCF7-1C3E-41AD-8834-48304A48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46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511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79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779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26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stránkách ČSAC najdete </a:t>
            </a:r>
            <a:r>
              <a:rPr lang="cs-CZ" dirty="0" err="1" smtClean="0"/>
              <a:t>excelovou</a:t>
            </a:r>
            <a:r>
              <a:rPr lang="cs-CZ" dirty="0" smtClean="0"/>
              <a:t> tabulku, kde jsou</a:t>
            </a:r>
            <a:r>
              <a:rPr lang="cs-CZ" baseline="0" dirty="0" smtClean="0"/>
              <a:t> bod po bodě vyjmenované požadavky Přílohy I IVDR. K nim si můžete doplnit, ve které části vaší dokumentace systému managementu kvality daný požadavek řešíte.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240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BCF7-1C3E-41AD-8834-48304A48746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2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15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33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7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46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78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6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09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01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80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28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8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FC86-C2B9-4F74-AB86-3DB938FC63F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F6A1-5DA4-4B84-BC5E-BD9B7E67E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00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36512" y="-27384"/>
            <a:ext cx="9180512" cy="175432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  IVDR - jak se prakticky připravit na používání komerčních a in-house diagnostických prostředků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75656" y="3538751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RNDr. Veronika </a:t>
            </a:r>
            <a:r>
              <a:rPr lang="cs-CZ" sz="2000" dirty="0" err="1" smtClean="0"/>
              <a:t>Kanderová</a:t>
            </a:r>
            <a:r>
              <a:rPr lang="cs-CZ" sz="2000" dirty="0" smtClean="0"/>
              <a:t>, Ph.D.</a:t>
            </a:r>
          </a:p>
          <a:p>
            <a:pPr algn="ctr"/>
            <a:r>
              <a:rPr lang="cs-CZ" sz="2000" dirty="0" smtClean="0"/>
              <a:t>Klinika dětské hematologie a onkologie 2.LF UK a FN Motol</a:t>
            </a:r>
            <a:br>
              <a:rPr lang="cs-CZ" sz="2000" dirty="0" smtClean="0"/>
            </a:br>
            <a:r>
              <a:rPr lang="cs-CZ" sz="2000" dirty="0" err="1" smtClean="0"/>
              <a:t>Childhood</a:t>
            </a:r>
            <a:r>
              <a:rPr lang="cs-CZ" sz="2000" dirty="0" smtClean="0"/>
              <a:t> </a:t>
            </a:r>
            <a:r>
              <a:rPr lang="cs-CZ" sz="2000" dirty="0" err="1" smtClean="0"/>
              <a:t>Leukaemia</a:t>
            </a:r>
            <a:r>
              <a:rPr lang="cs-CZ" sz="2000" dirty="0" smtClean="0"/>
              <a:t> </a:t>
            </a:r>
            <a:r>
              <a:rPr lang="cs-CZ" sz="2000" dirty="0" err="1" smtClean="0"/>
              <a:t>Investigation</a:t>
            </a:r>
            <a:r>
              <a:rPr lang="cs-CZ" sz="2000" dirty="0" smtClean="0"/>
              <a:t> Prague</a:t>
            </a:r>
          </a:p>
          <a:p>
            <a:pPr algn="ctr"/>
            <a:r>
              <a:rPr lang="cs-CZ" sz="2000" dirty="0" smtClean="0"/>
              <a:t>CLIP - </a:t>
            </a:r>
            <a:r>
              <a:rPr lang="cs-CZ" sz="2000" dirty="0" err="1" smtClean="0"/>
              <a:t>Cytometrie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Úvalu 84</a:t>
            </a:r>
            <a:br>
              <a:rPr lang="cs-CZ" sz="2000" dirty="0" smtClean="0"/>
            </a:br>
            <a:r>
              <a:rPr lang="cs-CZ" sz="2000" dirty="0" smtClean="0"/>
              <a:t>150 06 Praha 5 </a:t>
            </a:r>
            <a:br>
              <a:rPr lang="cs-CZ" sz="2000" dirty="0" smtClean="0"/>
            </a:br>
            <a:r>
              <a:rPr lang="cs-CZ" sz="2000" dirty="0" smtClean="0"/>
              <a:t>tel: (00420) 22443 6487</a:t>
            </a:r>
            <a:br>
              <a:rPr lang="cs-CZ" sz="2000" dirty="0" smtClean="0"/>
            </a:br>
            <a:r>
              <a:rPr lang="cs-CZ" sz="2000" dirty="0" smtClean="0"/>
              <a:t>http://clip.lf2.cuni.cz/</a:t>
            </a:r>
            <a:endParaRPr lang="cs-CZ" sz="2000" dirty="0"/>
          </a:p>
        </p:txBody>
      </p:sp>
      <p:sp>
        <p:nvSpPr>
          <p:cNvPr id="2" name="AutoShape 2" descr="CS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4824"/>
            <a:ext cx="334210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7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   Dokumentace pro in-house IVD prostředky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66307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3)  Validační protokol</a:t>
            </a:r>
            <a:r>
              <a:rPr lang="cs-CZ" sz="2400" dirty="0" smtClean="0"/>
              <a:t>                  </a:t>
            </a:r>
            <a:endParaRPr lang="cs-CZ" dirty="0" smtClean="0"/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223BB376-B51E-7448-9F98-4A48F573C864}"/>
              </a:ext>
            </a:extLst>
          </p:cNvPr>
          <p:cNvSpPr txBox="1"/>
          <p:nvPr/>
        </p:nvSpPr>
        <p:spPr>
          <a:xfrm>
            <a:off x="107504" y="1052736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Prokázání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vědecké platnosti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návaznost na nejnovější světové vědecké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poznatky (A4 textu s citacemi)</a:t>
            </a:r>
            <a:endParaRPr 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najdete např. na </a:t>
            </a:r>
            <a:r>
              <a:rPr 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Pubmed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https://pubmed.ncbi.nlm.nih.gov/ </a:t>
            </a:r>
            <a:endParaRPr lang="cs-CZ" sz="2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Prokázání</a:t>
            </a:r>
            <a:r>
              <a:rPr lang="en-GB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analytické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způsobilosti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výsledky testování vybraných parametrů relevantních pro dané vyšetření</a:t>
            </a:r>
          </a:p>
          <a:p>
            <a:pPr lvl="1"/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opakovatelnost v sérii</a:t>
            </a:r>
          </a:p>
          <a:p>
            <a:pPr lvl="1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reproducibilita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v čase</a:t>
            </a:r>
          </a:p>
          <a:p>
            <a:pPr lvl="1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robustnost</a:t>
            </a:r>
          </a:p>
          <a:p>
            <a:pPr lvl="1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senzitivita</a:t>
            </a:r>
          </a:p>
          <a:p>
            <a:pPr lvl="1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specifita (specifita protilátek viz </a:t>
            </a:r>
            <a:r>
              <a:rPr lang="cs-CZ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://hcdm.org/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index.php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návaznost na referenční materiál (verifikace), aj.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Prokázání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klinické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způsobilosti</a:t>
            </a:r>
            <a:endParaRPr lang="cs-CZ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návaznost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na EKK</a:t>
            </a:r>
          </a:p>
          <a:p>
            <a:pPr lvl="1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spoluvytváření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celkového diagnostického nálezu  </a:t>
            </a:r>
          </a:p>
          <a:p>
            <a:pPr lvl="1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před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v průběhu léčby</a:t>
            </a:r>
          </a:p>
          <a:p>
            <a:pPr lvl="1"/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(dg. senzitivita/specifita,</a:t>
            </a:r>
          </a:p>
          <a:p>
            <a:pPr lvl="1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porovnání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 jinou klinicky ekvivalentní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metodou, aj.)</a:t>
            </a:r>
          </a:p>
          <a:p>
            <a:pPr lvl="1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052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5" y="825837"/>
            <a:ext cx="9318880" cy="541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bgerundetes Rechteck 11"/>
          <p:cNvSpPr/>
          <p:nvPr/>
        </p:nvSpPr>
        <p:spPr>
          <a:xfrm>
            <a:off x="3163453" y="2602870"/>
            <a:ext cx="2917366" cy="401633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PERFORMANCE DATA</a:t>
            </a:r>
          </a:p>
          <a:p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analytical sensitivity, analytical specificity, trueness (bias), precision (repeatability and reproducibility), accuracy (resulting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from trueness and precision), limits of detection and quantitation, measuring range, linearity, cut-off, including determination of</a:t>
            </a:r>
          </a:p>
          <a:p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appropriate criteria for specimen collection and handling and control of known relevant endogenous and exogenous interference,</a:t>
            </a:r>
          </a:p>
          <a:p>
            <a:r>
              <a:rPr lang="de-DE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cross</a:t>
            </a:r>
            <a:r>
              <a:rPr lang="de-DE" sz="1400" b="1" dirty="0">
                <a:solidFill>
                  <a:schemeClr val="tx1"/>
                </a:solidFill>
                <a:latin typeface="Corbel" panose="020B0503020204020204" pitchFamily="34" charset="0"/>
              </a:rPr>
              <a:t>- </a:t>
            </a:r>
            <a:r>
              <a:rPr lang="de-DE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reactions</a:t>
            </a:r>
            <a:endParaRPr lang="de-DE" sz="1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7" name="Abgerundetes Rechteck 12"/>
          <p:cNvSpPr/>
          <p:nvPr/>
        </p:nvSpPr>
        <p:spPr>
          <a:xfrm>
            <a:off x="6244479" y="3570630"/>
            <a:ext cx="2858515" cy="208081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CLINICAL STUDY</a:t>
            </a:r>
          </a:p>
          <a:p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diagnostic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sensitivity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diagnostic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specificity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, positive </a:t>
            </a:r>
            <a:r>
              <a:rPr lang="en-US" sz="1600" b="1" dirty="0">
                <a:solidFill>
                  <a:schemeClr val="tx1"/>
                </a:solidFill>
                <a:latin typeface="Corbel" panose="020B0503020204020204" pitchFamily="34" charset="0"/>
              </a:rPr>
              <a:t>predictive value, negative predictive value, likelihood ratio,</a:t>
            </a:r>
          </a:p>
          <a:p>
            <a:r>
              <a:rPr lang="en-US" sz="1600" b="1" dirty="0">
                <a:solidFill>
                  <a:schemeClr val="tx1"/>
                </a:solidFill>
                <a:latin typeface="Corbel" panose="020B0503020204020204" pitchFamily="34" charset="0"/>
              </a:rPr>
              <a:t>expected values in normal and affected populations</a:t>
            </a:r>
            <a:endParaRPr lang="de-DE" sz="1100" b="1" dirty="0">
              <a:latin typeface="Corbel" panose="020B0503020204020204" pitchFamily="34" charset="0"/>
            </a:endParaRPr>
          </a:p>
        </p:txBody>
      </p:sp>
      <p:sp>
        <p:nvSpPr>
          <p:cNvPr id="28" name="Abgerundetes Rechteck 13"/>
          <p:cNvSpPr/>
          <p:nvPr/>
        </p:nvSpPr>
        <p:spPr>
          <a:xfrm>
            <a:off x="118431" y="3729526"/>
            <a:ext cx="2892143" cy="19475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PAPER</a:t>
            </a:r>
          </a:p>
          <a:p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Published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clinical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studies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on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scientific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value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re</a:t>
            </a:r>
            <a:r>
              <a:rPr lang="cs-CZ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sp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ective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analyte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in </a:t>
            </a:r>
            <a:r>
              <a:rPr lang="cs-CZ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th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e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specific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clinical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setting</a:t>
            </a:r>
            <a:r>
              <a:rPr lang="cs-CZ" sz="1600" b="1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endParaRPr lang="de-DE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cs-CZ" sz="1600" b="1" dirty="0">
                <a:solidFill>
                  <a:schemeClr val="tx1"/>
                </a:solidFill>
                <a:latin typeface="Corbel" panose="020B0503020204020204" pitchFamily="34" charset="0"/>
              </a:rPr>
              <a:t>E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xpert</a:t>
            </a:r>
            <a:r>
              <a:rPr lang="de-DE" sz="16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statements</a:t>
            </a:r>
            <a:r>
              <a:rPr lang="cs-CZ" sz="1600" b="1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endParaRPr lang="de-DE" sz="1100" b="1" dirty="0">
              <a:latin typeface="Corbel" panose="020B0503020204020204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18430" y="631477"/>
            <a:ext cx="289214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Prokázání vědecké platnosti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3216526" y="622854"/>
            <a:ext cx="281121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Prokázání analytické způsobilosti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6390910" y="615157"/>
            <a:ext cx="256480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Prokázání klinické způsobilosti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1BC8F-5053-9B4F-A0FF-8E6D09DF2B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3588" y="-118646"/>
            <a:ext cx="7416824" cy="739334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cs-CZ" sz="2400" b="1" kern="1200" dirty="0">
                <a:effectLst/>
                <a:ea typeface="+mn-ea"/>
                <a:cs typeface="+mn-cs"/>
              </a:rPr>
              <a:t>Hodnocení funkční </a:t>
            </a:r>
            <a:r>
              <a:rPr lang="cs-CZ" sz="2400" b="1" kern="1200" dirty="0" smtClean="0">
                <a:effectLst/>
                <a:ea typeface="+mn-ea"/>
                <a:cs typeface="+mn-cs"/>
              </a:rPr>
              <a:t>způsobilosti</a:t>
            </a:r>
            <a:endParaRPr lang="x-none" sz="5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08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0" y="9490"/>
            <a:ext cx="922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                   Mezinárodní doporučení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457200" y="11663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2" y="908720"/>
            <a:ext cx="81010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   Dokumentace pro in-house IVD prostředky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647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4)  Analýza rizik</a:t>
            </a:r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763688" y="1259468"/>
            <a:ext cx="3803157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navázat </a:t>
            </a:r>
            <a:r>
              <a:rPr lang="cs-CZ" dirty="0"/>
              <a:t>na Analýzu rizik ve vašem </a:t>
            </a:r>
            <a:r>
              <a:rPr lang="cs-CZ" dirty="0" smtClean="0"/>
              <a:t>SMK</a:t>
            </a:r>
          </a:p>
          <a:p>
            <a:endParaRPr lang="cs-CZ" sz="900" dirty="0" smtClean="0"/>
          </a:p>
          <a:p>
            <a:r>
              <a:rPr lang="cs-CZ" dirty="0" smtClean="0"/>
              <a:t>Příklady rizik v tabulce: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4212"/>
            <a:ext cx="8208912" cy="12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0" y="3530493"/>
            <a:ext cx="8207870" cy="134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92526"/>
            <a:ext cx="8208912" cy="8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W:\Veronika Kanderova\logo CLI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30" y="6237312"/>
            <a:ext cx="1457350" cy="4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   Dokumentace pro in-house IVD prostředky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647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4)  Analýza rizik</a:t>
            </a:r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4" y="1484784"/>
            <a:ext cx="8512568" cy="94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4" y="2585663"/>
            <a:ext cx="8512568" cy="9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4" y="3719567"/>
            <a:ext cx="8512568" cy="14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9" y="5309220"/>
            <a:ext cx="8506093" cy="8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W:\Veronika Kanderova\logo CLI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37" y="6309320"/>
            <a:ext cx="1457350" cy="4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   Dokumentace pro in-house IVD prostředky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647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4)  Analýza rizik</a:t>
            </a:r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763688" y="1331476"/>
            <a:ext cx="4014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u="sng" dirty="0" smtClean="0"/>
              <a:t>Analýza poměru přínosů a rizik</a:t>
            </a:r>
            <a:endParaRPr lang="cs-CZ" sz="2400" u="sng" dirty="0"/>
          </a:p>
        </p:txBody>
      </p:sp>
      <p:sp>
        <p:nvSpPr>
          <p:cNvPr id="6" name="Obdélník 5"/>
          <p:cNvSpPr/>
          <p:nvPr/>
        </p:nvSpPr>
        <p:spPr>
          <a:xfrm>
            <a:off x="611560" y="220486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Zbytková rizika </a:t>
            </a:r>
            <a:endParaRPr lang="cs-CZ" dirty="0" smtClean="0"/>
          </a:p>
          <a:p>
            <a:r>
              <a:rPr lang="cs-CZ" dirty="0" smtClean="0"/>
              <a:t>související </a:t>
            </a:r>
            <a:r>
              <a:rPr lang="cs-CZ" dirty="0"/>
              <a:t>s použitím IH IVD </a:t>
            </a:r>
          </a:p>
        </p:txBody>
      </p:sp>
      <p:sp>
        <p:nvSpPr>
          <p:cNvPr id="7" name="Obdélník 6"/>
          <p:cNvSpPr/>
          <p:nvPr/>
        </p:nvSpPr>
        <p:spPr>
          <a:xfrm>
            <a:off x="4788024" y="220486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Klinická významnost vyšetření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723892" y="1916832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7200" dirty="0"/>
              <a:t>&lt;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788024" y="3068960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Standardizované vyšetření</a:t>
            </a:r>
          </a:p>
          <a:p>
            <a:r>
              <a:rPr lang="cs-CZ" sz="1400" i="1" dirty="0"/>
              <a:t>Rychlé vydání výsledku</a:t>
            </a:r>
          </a:p>
          <a:p>
            <a:r>
              <a:rPr lang="cs-CZ" sz="1400" i="1" dirty="0"/>
              <a:t>Rychlé stanovení diagnózy</a:t>
            </a:r>
          </a:p>
          <a:p>
            <a:r>
              <a:rPr lang="cs-CZ" sz="1400" i="1" dirty="0"/>
              <a:t>Včasné zahájení léčby</a:t>
            </a:r>
          </a:p>
        </p:txBody>
      </p:sp>
    </p:spTree>
    <p:extLst>
      <p:ext uri="{BB962C8B-B14F-4D97-AF65-F5344CB8AC3E}">
        <p14:creationId xmlns:p14="http://schemas.microsoft.com/office/powerpoint/2010/main" val="31543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   Dokumentace pro in-house IVD prostředky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807095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5)  Další možná dokumentace</a:t>
            </a:r>
            <a:endParaRPr lang="cs-CZ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1475656" y="1412776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Validační protokol analyzačního sw</a:t>
            </a:r>
          </a:p>
          <a:p>
            <a:r>
              <a:rPr lang="cs-CZ" sz="2400" dirty="0" smtClean="0"/>
              <a:t>Dokumenty z výroby</a:t>
            </a:r>
          </a:p>
          <a:p>
            <a:r>
              <a:rPr lang="cs-CZ" sz="2400" dirty="0" smtClean="0"/>
              <a:t>Porovnávání vyrobených šarží</a:t>
            </a:r>
          </a:p>
          <a:p>
            <a:r>
              <a:rPr lang="cs-CZ" sz="2400" dirty="0" smtClean="0"/>
              <a:t>Testování stability, aj.</a:t>
            </a:r>
          </a:p>
        </p:txBody>
      </p:sp>
    </p:spTree>
    <p:extLst>
      <p:ext uri="{BB962C8B-B14F-4D97-AF65-F5344CB8AC3E}">
        <p14:creationId xmlns:p14="http://schemas.microsoft.com/office/powerpoint/2010/main" val="22494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3429000"/>
            <a:ext cx="892666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cs-CZ" altLang="cs-CZ" sz="2800" dirty="0" smtClean="0">
                <a:cs typeface="Arial" pitchFamily="34" charset="0"/>
              </a:rPr>
              <a:t>Snažme se validovat IH IVD prostředky co nejjednodušeji (počet parametrů, počet pacientských vzorků a kontrolních vzorků, …), a</a:t>
            </a:r>
            <a:r>
              <a:rPr kumimoji="0" lang="cs-CZ" alt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le s jistotou, že test bude analyticky</a:t>
            </a:r>
            <a:r>
              <a:rPr kumimoji="0" lang="cs-CZ" alt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alt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správný, bude dávat správné výsledky</a:t>
            </a:r>
            <a:r>
              <a:rPr kumimoji="0" lang="cs-CZ" alt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 bude nápomocný při stanovení dg. a monitoraci léčby.</a:t>
            </a:r>
            <a:r>
              <a:rPr lang="cs-CZ" altLang="cs-CZ" sz="2800" dirty="0">
                <a:cs typeface="Arial" pitchFamily="34" charset="0"/>
              </a:rPr>
              <a:t> </a:t>
            </a:r>
            <a:r>
              <a:rPr lang="cs-CZ" altLang="cs-CZ" sz="2800" dirty="0" smtClean="0">
                <a:cs typeface="Arial" pitchFamily="34" charset="0"/>
              </a:rPr>
              <a:t>Protože je to laboratoř a její pracovníci, kteří vždy ručí za správnost vydávaného výsledku. </a:t>
            </a:r>
            <a:endParaRPr lang="cs-CZ" altLang="cs-CZ" sz="2800" dirty="0"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6" name="Textfeld 2"/>
          <p:cNvSpPr txBox="1"/>
          <p:nvPr/>
        </p:nvSpPr>
        <p:spPr>
          <a:xfrm>
            <a:off x="3419872" y="-27384"/>
            <a:ext cx="198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 Závěr 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746701"/>
            <a:ext cx="89266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cs-CZ" altLang="cs-CZ" sz="2800" dirty="0" smtClean="0">
                <a:cs typeface="Arial" pitchFamily="34" charset="0"/>
              </a:rPr>
              <a:t>Připravit požadovanou dokumentaci je časově i finančně náročné, ale může nám v laboratorní praxi i pomoci</a:t>
            </a:r>
            <a:endParaRPr lang="cs-CZ" altLang="cs-CZ" sz="2800" dirty="0"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27784" y="1715324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1) Popis </a:t>
            </a:r>
            <a:r>
              <a:rPr lang="cs-CZ" sz="1600" dirty="0"/>
              <a:t>pracoviště, in-house IVD </a:t>
            </a:r>
            <a:r>
              <a:rPr lang="cs-CZ" sz="1600" dirty="0" smtClean="0"/>
              <a:t>prostředku, </a:t>
            </a:r>
            <a:r>
              <a:rPr lang="cs-CZ" sz="1600" dirty="0"/>
              <a:t>jeho </a:t>
            </a:r>
            <a:r>
              <a:rPr lang="cs-CZ" sz="1600" dirty="0" smtClean="0"/>
              <a:t>návrhu, vývoje </a:t>
            </a:r>
            <a:r>
              <a:rPr lang="cs-CZ" sz="1600" dirty="0"/>
              <a:t>a </a:t>
            </a:r>
            <a:r>
              <a:rPr lang="cs-CZ" sz="1600" dirty="0" smtClean="0"/>
              <a:t>výroby, </a:t>
            </a:r>
            <a:r>
              <a:rPr lang="cs-CZ" sz="1600" dirty="0"/>
              <a:t>klasifikační zařazení a </a:t>
            </a:r>
            <a:r>
              <a:rPr lang="cs-CZ" sz="1600" dirty="0" smtClean="0"/>
              <a:t>riziková třída </a:t>
            </a:r>
            <a:r>
              <a:rPr lang="cs-CZ" sz="1600" dirty="0"/>
              <a:t>a plnění požadavků na bezpečnost a funkční způsobilost podle Přílohy I IVDR </a:t>
            </a:r>
            <a:endParaRPr lang="cs-CZ" sz="1600" dirty="0" smtClean="0"/>
          </a:p>
          <a:p>
            <a:r>
              <a:rPr lang="cs-CZ" sz="1600" dirty="0" smtClean="0"/>
              <a:t>2) </a:t>
            </a:r>
            <a:r>
              <a:rPr lang="cs-CZ" sz="1600" dirty="0" err="1" smtClean="0"/>
              <a:t>mSOP</a:t>
            </a:r>
            <a:r>
              <a:rPr lang="cs-CZ" sz="1600" dirty="0" smtClean="0"/>
              <a:t> = návod k použití</a:t>
            </a:r>
          </a:p>
          <a:p>
            <a:r>
              <a:rPr lang="cs-CZ" sz="1600" dirty="0" smtClean="0"/>
              <a:t>3) Validační protokol</a:t>
            </a:r>
          </a:p>
          <a:p>
            <a:r>
              <a:rPr lang="cs-CZ" sz="1600" dirty="0" smtClean="0"/>
              <a:t>4) Analýza rizik včetně Analýzy poměru přínosů a rizik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865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                               Odkazy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6418" y="378904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MDCG </a:t>
            </a:r>
            <a:r>
              <a:rPr lang="cs-CZ" sz="2400" b="1" dirty="0"/>
              <a:t>2022-2 </a:t>
            </a:r>
          </a:p>
          <a:p>
            <a:r>
              <a:rPr lang="en-US" sz="2400" b="1" dirty="0"/>
              <a:t>Guidance on general principles of clinical evidence for </a:t>
            </a:r>
            <a:r>
              <a:rPr lang="en-US" sz="2400" b="1" i="1" dirty="0"/>
              <a:t>In Vitro </a:t>
            </a:r>
            <a:r>
              <a:rPr lang="en-US" sz="2400" b="1" dirty="0"/>
              <a:t>Diagnostic medical devices (IVDs</a:t>
            </a:r>
            <a:r>
              <a:rPr lang="en-US" sz="2400" b="1" dirty="0" smtClean="0"/>
              <a:t>)</a:t>
            </a:r>
            <a:endParaRPr lang="cs-CZ" sz="2400" b="1" dirty="0" smtClean="0"/>
          </a:p>
          <a:p>
            <a:r>
              <a:rPr lang="en-US" sz="2400" dirty="0"/>
              <a:t>https://health.ec.europa.eu/system/files/2022-01/mdcg_2022-2_en.pdf </a:t>
            </a:r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226418" y="908720"/>
            <a:ext cx="5792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Česká společnost pro analytickou </a:t>
            </a:r>
            <a:r>
              <a:rPr lang="cs-CZ" sz="2400" b="1" dirty="0" err="1"/>
              <a:t>cytometrii</a:t>
            </a:r>
            <a:endParaRPr lang="cs-CZ" sz="2400" b="1" dirty="0"/>
          </a:p>
          <a:p>
            <a:r>
              <a:rPr lang="cs-CZ" sz="2400" dirty="0"/>
              <a:t>https://www.csac.cz/cs/ivdr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6418" y="216421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Znění </a:t>
            </a:r>
            <a:r>
              <a:rPr lang="cs-CZ" sz="2400" b="1" dirty="0" smtClean="0"/>
              <a:t>IVDR:</a:t>
            </a:r>
            <a:endParaRPr lang="cs-CZ" sz="2400" b="1" dirty="0"/>
          </a:p>
          <a:p>
            <a:r>
              <a:rPr lang="cs-CZ" sz="2400" dirty="0"/>
              <a:t>https://eur-lex.europa.eu/legal-content/cs/TXT/?uri=CELEX%3A32017R0746</a:t>
            </a:r>
          </a:p>
        </p:txBody>
      </p:sp>
    </p:spTree>
    <p:extLst>
      <p:ext uri="{BB962C8B-B14F-4D97-AF65-F5344CB8AC3E}">
        <p14:creationId xmlns:p14="http://schemas.microsoft.com/office/powerpoint/2010/main" val="14156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908720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dirty="0" smtClean="0">
                <a:solidFill>
                  <a:prstClr val="black"/>
                </a:solidFill>
                <a:cs typeface="Arial" pitchFamily="34" charset="0"/>
              </a:rPr>
              <a:t>Pokud </a:t>
            </a:r>
            <a:r>
              <a:rPr lang="cs-CZ" altLang="cs-CZ" sz="3200" dirty="0">
                <a:solidFill>
                  <a:prstClr val="black"/>
                </a:solidFill>
                <a:cs typeface="Arial" pitchFamily="34" charset="0"/>
              </a:rPr>
              <a:t>používáme komerční </a:t>
            </a:r>
            <a:r>
              <a:rPr lang="cs-CZ" altLang="cs-CZ" sz="3200" dirty="0" smtClean="0">
                <a:solidFill>
                  <a:prstClr val="black"/>
                </a:solidFill>
                <a:cs typeface="Arial" pitchFamily="34" charset="0"/>
              </a:rPr>
              <a:t>prostředky validované podle IVDR: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sz="3200" dirty="0">
              <a:solidFill>
                <a:prstClr val="black"/>
              </a:solidFill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altLang="cs-CZ" sz="3200" dirty="0" smtClean="0">
                <a:solidFill>
                  <a:prstClr val="black"/>
                </a:solidFill>
                <a:cs typeface="Arial" pitchFamily="34" charset="0"/>
              </a:rPr>
              <a:t>musíme </a:t>
            </a:r>
            <a:r>
              <a:rPr lang="cs-CZ" altLang="cs-CZ" sz="3200" dirty="0">
                <a:solidFill>
                  <a:prstClr val="black"/>
                </a:solidFill>
                <a:cs typeface="Arial" pitchFamily="34" charset="0"/>
              </a:rPr>
              <a:t>postupovat přesně podle návodu </a:t>
            </a:r>
            <a:r>
              <a:rPr lang="cs-CZ" altLang="cs-CZ" sz="3200" dirty="0" smtClean="0">
                <a:solidFill>
                  <a:prstClr val="black"/>
                </a:solidFill>
                <a:cs typeface="Arial" pitchFamily="34" charset="0"/>
              </a:rPr>
              <a:t>výrobce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cs-CZ" altLang="cs-CZ" dirty="0" smtClean="0">
              <a:solidFill>
                <a:prstClr val="black"/>
              </a:solidFill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altLang="cs-CZ" sz="3200" dirty="0">
                <a:solidFill>
                  <a:prstClr val="black"/>
                </a:solidFill>
                <a:cs typeface="Arial" pitchFamily="34" charset="0"/>
              </a:rPr>
              <a:t>j</a:t>
            </a:r>
            <a:r>
              <a:rPr lang="cs-CZ" altLang="cs-CZ" sz="3200" dirty="0" smtClean="0">
                <a:solidFill>
                  <a:prstClr val="black"/>
                </a:solidFill>
                <a:cs typeface="Arial" pitchFamily="34" charset="0"/>
              </a:rPr>
              <a:t>akákoli malá odchylka (změna vzorku (krev/</a:t>
            </a:r>
            <a:r>
              <a:rPr lang="cs-CZ" altLang="cs-CZ" sz="3200" dirty="0" err="1" smtClean="0">
                <a:solidFill>
                  <a:prstClr val="black"/>
                </a:solidFill>
                <a:cs typeface="Arial" pitchFamily="34" charset="0"/>
              </a:rPr>
              <a:t>kd</a:t>
            </a:r>
            <a:r>
              <a:rPr lang="cs-CZ" altLang="cs-CZ" sz="3200" dirty="0" smtClean="0">
                <a:solidFill>
                  <a:prstClr val="black"/>
                </a:solidFill>
                <a:cs typeface="Arial" pitchFamily="34" charset="0"/>
              </a:rPr>
              <a:t>), objemu, titrace protilátky, přidání protilátky, </a:t>
            </a:r>
            <a:r>
              <a:rPr lang="cs-CZ" altLang="cs-CZ" sz="3200" dirty="0" err="1" smtClean="0">
                <a:solidFill>
                  <a:prstClr val="black"/>
                </a:solidFill>
                <a:cs typeface="Arial" pitchFamily="34" charset="0"/>
              </a:rPr>
              <a:t>primeru</a:t>
            </a:r>
            <a:r>
              <a:rPr lang="cs-CZ" altLang="cs-CZ" sz="3200" dirty="0" smtClean="0">
                <a:solidFill>
                  <a:prstClr val="black"/>
                </a:solidFill>
                <a:cs typeface="Arial" pitchFamily="34" charset="0"/>
              </a:rPr>
              <a:t>, …)  - stáváme se „výrobcem in-house (IH) IVD prostředku“ a musíme jej validovat pro diagnostické (dg.) použití</a:t>
            </a:r>
            <a:endParaRPr lang="cs-CZ" altLang="cs-CZ" sz="3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       </a:t>
            </a:r>
            <a:r>
              <a:rPr lang="cs-CZ" sz="3000" dirty="0" smtClean="0">
                <a:solidFill>
                  <a:schemeClr val="bg1"/>
                </a:solidFill>
              </a:rPr>
              <a:t>Komerční </a:t>
            </a:r>
            <a:r>
              <a:rPr lang="cs-CZ" sz="3000" i="1" dirty="0" smtClean="0">
                <a:solidFill>
                  <a:schemeClr val="bg1"/>
                </a:solidFill>
              </a:rPr>
              <a:t>in vitro </a:t>
            </a:r>
            <a:r>
              <a:rPr lang="cs-CZ" sz="3000" dirty="0" smtClean="0">
                <a:solidFill>
                  <a:schemeClr val="bg1"/>
                </a:solidFill>
              </a:rPr>
              <a:t>diagnostické (IVD) prostředky</a:t>
            </a:r>
            <a:endParaRPr 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98072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Pokud </a:t>
            </a:r>
            <a:r>
              <a:rPr lang="cs-CZ" sz="3200" dirty="0"/>
              <a:t>komerční </a:t>
            </a:r>
            <a:r>
              <a:rPr lang="cs-CZ" sz="3200" dirty="0" smtClean="0"/>
              <a:t>výrobce </a:t>
            </a:r>
            <a:r>
              <a:rPr lang="cs-CZ" sz="3200" dirty="0"/>
              <a:t>nebude nadále nabízet námi používané </a:t>
            </a:r>
            <a:r>
              <a:rPr lang="cs-CZ" sz="3200" dirty="0" smtClean="0"/>
              <a:t>prostředky validované </a:t>
            </a:r>
            <a:r>
              <a:rPr lang="cs-CZ" sz="3200" dirty="0"/>
              <a:t>podle požadavků IVDR, jsme nuceni naše </a:t>
            </a:r>
            <a:r>
              <a:rPr lang="cs-CZ" sz="3200" dirty="0" smtClean="0"/>
              <a:t>in-house IVD prostředky </a:t>
            </a:r>
            <a:r>
              <a:rPr lang="cs-CZ" sz="3200" dirty="0"/>
              <a:t>validovat pro </a:t>
            </a:r>
            <a:r>
              <a:rPr lang="cs-CZ" sz="3200" dirty="0" smtClean="0"/>
              <a:t>dg. </a:t>
            </a:r>
            <a:r>
              <a:rPr lang="cs-CZ" sz="3200" dirty="0"/>
              <a:t>použití </a:t>
            </a:r>
            <a:endParaRPr lang="cs-CZ" sz="3200" dirty="0" smtClean="0"/>
          </a:p>
          <a:p>
            <a:r>
              <a:rPr lang="cs-CZ" sz="3200" dirty="0" smtClean="0"/>
              <a:t>v </a:t>
            </a:r>
            <a:r>
              <a:rPr lang="cs-CZ" sz="3200" dirty="0"/>
              <a:t>laboratoři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cs-CZ" altLang="cs-CZ" sz="3200" dirty="0">
              <a:solidFill>
                <a:prstClr val="black"/>
              </a:solidFill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altLang="cs-CZ" sz="3200" dirty="0">
                <a:solidFill>
                  <a:prstClr val="black"/>
                </a:solidFill>
                <a:cs typeface="Arial" pitchFamily="34" charset="0"/>
              </a:rPr>
              <a:t>d</a:t>
            </a:r>
            <a:r>
              <a:rPr lang="cs-CZ" altLang="cs-CZ" sz="3200" dirty="0" smtClean="0">
                <a:solidFill>
                  <a:prstClr val="black"/>
                </a:solidFill>
                <a:cs typeface="Arial" pitchFamily="34" charset="0"/>
              </a:rPr>
              <a:t>održet požadavky článku 5.5 IVDR: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cs-CZ" altLang="cs-CZ" sz="3200" dirty="0" smtClean="0">
                <a:solidFill>
                  <a:prstClr val="black"/>
                </a:solidFill>
                <a:cs typeface="Arial" pitchFamily="34" charset="0"/>
              </a:rPr>
              <a:t>    určený účel a klasifikační zařazení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cs-CZ" altLang="cs-CZ" sz="3200" dirty="0" smtClean="0">
                <a:solidFill>
                  <a:prstClr val="black"/>
                </a:solidFill>
                <a:cs typeface="Arial" pitchFamily="34" charset="0"/>
              </a:rPr>
              <a:t>    bezpečnost a funkční způsobilost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sz="32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      </a:t>
            </a:r>
            <a:r>
              <a:rPr lang="cs-CZ" sz="3000" dirty="0" smtClean="0">
                <a:solidFill>
                  <a:schemeClr val="bg1"/>
                </a:solidFill>
              </a:rPr>
              <a:t>Interní (in-house) </a:t>
            </a:r>
            <a:r>
              <a:rPr lang="cs-CZ" sz="3000" i="1" dirty="0" smtClean="0">
                <a:solidFill>
                  <a:schemeClr val="bg1"/>
                </a:solidFill>
              </a:rPr>
              <a:t>in vitro </a:t>
            </a:r>
            <a:r>
              <a:rPr lang="cs-CZ" sz="3000" dirty="0" smtClean="0">
                <a:solidFill>
                  <a:schemeClr val="bg1"/>
                </a:solidFill>
              </a:rPr>
              <a:t>diagnostické prostředky</a:t>
            </a:r>
            <a:endParaRPr 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                         Článek 5.5 IVDR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7504" y="3061409"/>
            <a:ext cx="8712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Náš in-house IVD prostředek nesmíme poskytnout jiné instituci (jinému zdravotnickému zařízení) - vztahuje se na prostředek a metodu, ne na výsledek </a:t>
            </a:r>
            <a:r>
              <a:rPr lang="cs-CZ" sz="2400" i="1" dirty="0" smtClean="0"/>
              <a:t>(do 5/2022)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7504" y="86981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Laboratoř musí mít zaveden Systém </a:t>
            </a:r>
            <a:r>
              <a:rPr lang="cs-CZ" sz="2400" dirty="0"/>
              <a:t>řízení kvality + </a:t>
            </a:r>
            <a:r>
              <a:rPr lang="cs-CZ" sz="2400" dirty="0" smtClean="0"/>
              <a:t>ISO </a:t>
            </a:r>
            <a:r>
              <a:rPr lang="cs-CZ" sz="2400" dirty="0"/>
              <a:t>15189 </a:t>
            </a:r>
            <a:r>
              <a:rPr lang="cs-CZ" sz="2400" dirty="0" smtClean="0"/>
              <a:t>/ akreditace ČIA nebo registrace NASKL </a:t>
            </a:r>
            <a:r>
              <a:rPr lang="cs-CZ" sz="2400" i="1" dirty="0" smtClean="0"/>
              <a:t>(do 5/2024)</a:t>
            </a:r>
            <a:endParaRPr lang="cs-CZ" sz="2400" i="1" dirty="0"/>
          </a:p>
        </p:txBody>
      </p:sp>
      <p:sp>
        <p:nvSpPr>
          <p:cNvPr id="10" name="Obdélník 9"/>
          <p:cNvSpPr/>
          <p:nvPr/>
        </p:nvSpPr>
        <p:spPr>
          <a:xfrm>
            <a:off x="107504" y="178094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Musíme doložit, že specifické potřeby </a:t>
            </a:r>
            <a:r>
              <a:rPr lang="cs-CZ" sz="2400" u="sng" dirty="0" smtClean="0"/>
              <a:t>cílové skupiny pacientů</a:t>
            </a:r>
            <a:r>
              <a:rPr lang="cs-CZ" sz="2400" dirty="0" smtClean="0"/>
              <a:t> nelze zajistit komerčně dostupným IVDR prostředkem </a:t>
            </a:r>
            <a:r>
              <a:rPr lang="cs-CZ" sz="2400" i="1" dirty="0" smtClean="0"/>
              <a:t>(odklad do 2028, možná 2030)</a:t>
            </a:r>
            <a:endParaRPr lang="cs-CZ" sz="2400" i="1" dirty="0"/>
          </a:p>
        </p:txBody>
      </p:sp>
      <p:sp>
        <p:nvSpPr>
          <p:cNvPr id="11" name="Obdélník 10"/>
          <p:cNvSpPr/>
          <p:nvPr/>
        </p:nvSpPr>
        <p:spPr>
          <a:xfrm>
            <a:off x="107504" y="4341874"/>
            <a:ext cx="9250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Vypracujeme prohlášení, že naše in-house IVD prostředky splňují </a:t>
            </a:r>
            <a:r>
              <a:rPr lang="cs-CZ" sz="2400" u="sng" dirty="0" smtClean="0"/>
              <a:t>obecné požadavky na </a:t>
            </a:r>
            <a:r>
              <a:rPr lang="cs-CZ" sz="2400" b="1" u="sng" dirty="0" smtClean="0"/>
              <a:t>bezpečnost a funkční způsobilost </a:t>
            </a:r>
            <a:r>
              <a:rPr lang="cs-CZ" sz="2400" dirty="0" smtClean="0"/>
              <a:t>(Příloha I,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i="1" dirty="0" smtClean="0"/>
              <a:t>do </a:t>
            </a:r>
            <a:r>
              <a:rPr lang="cs-CZ" sz="2400" i="1" dirty="0"/>
              <a:t>5/2024)</a:t>
            </a:r>
          </a:p>
          <a:p>
            <a:endParaRPr lang="cs-CZ" sz="2400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107504" y="5622339"/>
            <a:ext cx="885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u="sng" dirty="0" smtClean="0"/>
              <a:t>Všechny </a:t>
            </a:r>
            <a:r>
              <a:rPr lang="cs-CZ" sz="2400" dirty="0" smtClean="0"/>
              <a:t>používané in-house IVD prostředky musí být takto validované - nároky na dokumentaci </a:t>
            </a:r>
            <a:r>
              <a:rPr lang="cs-CZ" sz="2400" i="1" dirty="0" smtClean="0"/>
              <a:t>(do 5/2024)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3542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                  Co to znamená prakticky?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83671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Vytvořit seznam </a:t>
            </a:r>
            <a:r>
              <a:rPr lang="cs-CZ" sz="2400" dirty="0"/>
              <a:t>in-house </a:t>
            </a:r>
            <a:r>
              <a:rPr lang="cs-CZ" sz="2400" dirty="0" smtClean="0"/>
              <a:t>IVD prostředků + v </a:t>
            </a:r>
            <a:r>
              <a:rPr lang="cs-CZ" sz="2400" dirty="0"/>
              <a:t>jakých metodách se </a:t>
            </a:r>
            <a:r>
              <a:rPr lang="cs-CZ" sz="2400" dirty="0" smtClean="0"/>
              <a:t>používají</a:t>
            </a:r>
          </a:p>
        </p:txBody>
      </p:sp>
      <p:pic>
        <p:nvPicPr>
          <p:cNvPr id="6" name="Picture 2" descr="W:\Veronika Kanderova\logo C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9317"/>
            <a:ext cx="1457350" cy="4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11849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Zkumavka s kombinacemi sušených fluorescenčně značených protilátek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1520" y="5559623"/>
            <a:ext cx="5167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Vytvořit požadovanou dokumentaci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FD10C8CD-653F-1644-B6F6-865C1A3EE1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624" r="-32" b="15891"/>
          <a:stretch/>
        </p:blipFill>
        <p:spPr>
          <a:xfrm>
            <a:off x="5292080" y="5373216"/>
            <a:ext cx="1440161" cy="115666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51520" y="299695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Rozhodnout, zda in-house IVD prostředky validovat jednotlivě nebo v sestavě (pro metodu nebo skupinu pacientů)</a:t>
            </a:r>
          </a:p>
        </p:txBody>
      </p:sp>
      <p:pic>
        <p:nvPicPr>
          <p:cNvPr id="13" name="Picture 2" descr="W:\Veronika Kanderova\logo C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1565"/>
            <a:ext cx="1457350" cy="4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2411849" y="4139788"/>
            <a:ext cx="575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Sestava několika zkumavek s protilátkami a analyzačního sw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4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                                    QA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5516" y="7647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Pokud validuji Sestavu, musím ji při každém vyšetření použít celou?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7140" y="126876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</a:rPr>
              <a:t>Nemusím, ale musím to mít popsané v dokumentaci.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87524" y="1772816"/>
            <a:ext cx="85689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cs-CZ" sz="2400" dirty="0" smtClean="0"/>
              <a:t>V metodickém </a:t>
            </a:r>
            <a:r>
              <a:rPr lang="cs-CZ" sz="2400" u="sng" dirty="0" smtClean="0"/>
              <a:t>(m) SOP </a:t>
            </a:r>
            <a:r>
              <a:rPr lang="cs-CZ" sz="2400" dirty="0" smtClean="0"/>
              <a:t>přesně popíšu analýzu dat (preference použitých zkumavek (kombinací protilátek) a </a:t>
            </a:r>
            <a:r>
              <a:rPr lang="cs-CZ" sz="2400" dirty="0" err="1" smtClean="0"/>
              <a:t>gejtovací</a:t>
            </a:r>
            <a:r>
              <a:rPr lang="cs-CZ" sz="2400" dirty="0" smtClean="0"/>
              <a:t> strategii) </a:t>
            </a:r>
          </a:p>
          <a:p>
            <a:endParaRPr lang="cs-CZ" sz="12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  Např. První zkumavka je </a:t>
            </a:r>
            <a:r>
              <a:rPr lang="cs-CZ" sz="2400" dirty="0" err="1" smtClean="0"/>
              <a:t>screenovací</a:t>
            </a:r>
            <a:r>
              <a:rPr lang="cs-CZ" sz="2400" dirty="0" smtClean="0"/>
              <a:t>, tu analyzuji jako první.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Podle výsledku první zkumavky se rozhoduji, zda pokračuji ve 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  vyšetření a nastavuji další zkumavky - např. pro detailní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charakterizaci B- , T- nebo </a:t>
            </a:r>
            <a:r>
              <a:rPr lang="cs-CZ" sz="2400" dirty="0" err="1" smtClean="0"/>
              <a:t>myelo</a:t>
            </a:r>
            <a:r>
              <a:rPr lang="cs-CZ" sz="2400" dirty="0" smtClean="0"/>
              <a:t>-řady (ať už maligní nebo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nemaligní). </a:t>
            </a:r>
          </a:p>
          <a:p>
            <a:endParaRPr lang="cs-CZ" sz="1400" dirty="0" smtClean="0"/>
          </a:p>
          <a:p>
            <a:pPr marL="457200" indent="-457200">
              <a:buAutoNum type="arabicParenR" startAt="2"/>
            </a:pPr>
            <a:r>
              <a:rPr lang="cs-CZ" sz="2400" dirty="0" smtClean="0"/>
              <a:t>Ve </a:t>
            </a:r>
            <a:r>
              <a:rPr lang="cs-CZ" sz="2400" u="sng" dirty="0" smtClean="0"/>
              <a:t>Validačním protokolu (v sekci Klinická způsobilost) </a:t>
            </a:r>
            <a:r>
              <a:rPr lang="cs-CZ" sz="2400" dirty="0" smtClean="0"/>
              <a:t>popíšu preference použití jednotlivých zkumavek/kombinací protilátek na reálných vzorcích (např. pacient s malignitou, pacient bez malignity, zdravý vzorek apod.).</a:t>
            </a:r>
          </a:p>
        </p:txBody>
      </p:sp>
    </p:spTree>
    <p:extLst>
      <p:ext uri="{BB962C8B-B14F-4D97-AF65-F5344CB8AC3E}">
        <p14:creationId xmlns:p14="http://schemas.microsoft.com/office/powerpoint/2010/main" val="15084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   Dokumentace pro in-house IVD prostředky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283957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cs-CZ" sz="2400" b="1" dirty="0" smtClean="0"/>
              <a:t>Základní dokument </a:t>
            </a:r>
            <a:r>
              <a:rPr lang="cs-CZ" sz="2400" dirty="0" smtClean="0"/>
              <a:t>popisující pracoviště, in-house IVD prostředek, jeho návrh, vývoj a výrobu, klasifikační zařazení a rizikovou třídu a plnění požadavků na bezpečnost a funkční způsobilost podle Přílohy I IVDR (bod po bodu) </a:t>
            </a:r>
          </a:p>
          <a:p>
            <a:pPr marL="457200" indent="-457200">
              <a:buAutoNum type="arabicParenR"/>
            </a:pPr>
            <a:endParaRPr lang="cs-CZ" sz="2400" dirty="0" smtClean="0"/>
          </a:p>
          <a:p>
            <a:pPr marL="457200" indent="-457200">
              <a:buAutoNum type="arabicParenR"/>
            </a:pPr>
            <a:endParaRPr lang="cs-CZ" sz="2400" dirty="0"/>
          </a:p>
          <a:p>
            <a:endParaRPr lang="cs-CZ" sz="2400" dirty="0" smtClean="0"/>
          </a:p>
        </p:txBody>
      </p:sp>
      <p:sp>
        <p:nvSpPr>
          <p:cNvPr id="8" name="Obdélník 7"/>
          <p:cNvSpPr/>
          <p:nvPr/>
        </p:nvSpPr>
        <p:spPr>
          <a:xfrm>
            <a:off x="251520" y="77922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Příklad:</a:t>
            </a:r>
          </a:p>
          <a:p>
            <a:r>
              <a:rPr lang="cs-CZ" sz="2400" dirty="0" smtClean="0"/>
              <a:t>IH IVD prostředek </a:t>
            </a:r>
            <a:r>
              <a:rPr lang="cs-CZ" sz="2400" dirty="0"/>
              <a:t>pro </a:t>
            </a:r>
            <a:r>
              <a:rPr lang="cs-CZ" sz="2400" dirty="0" err="1"/>
              <a:t>Imunofenotypizaci</a:t>
            </a:r>
            <a:r>
              <a:rPr lang="cs-CZ" sz="2400" dirty="0"/>
              <a:t> lymfocytů při podezření na vrozenou či získanou poruchu imunity </a:t>
            </a:r>
            <a:r>
              <a:rPr lang="cs-CZ" sz="2400" dirty="0" smtClean="0"/>
              <a:t>(sestava 5 zkumavek a sw)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51520" y="2305903"/>
            <a:ext cx="195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b="1" dirty="0">
                <a:solidFill>
                  <a:srgbClr val="CC0000"/>
                </a:solidFill>
              </a:rPr>
              <a:t>4 dokumenty:</a:t>
            </a:r>
          </a:p>
        </p:txBody>
      </p:sp>
    </p:spTree>
    <p:extLst>
      <p:ext uri="{BB962C8B-B14F-4D97-AF65-F5344CB8AC3E}">
        <p14:creationId xmlns:p14="http://schemas.microsoft.com/office/powerpoint/2010/main" val="11181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3692"/>
            <a:ext cx="9180512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0" y="1988840"/>
            <a:ext cx="8528270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9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7385"/>
            <a:ext cx="9144000" cy="673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72008" y="-2738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   Dokumentace pro in-house IVD prostředky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3528" y="836712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2)  Metodický SOP </a:t>
            </a:r>
            <a:r>
              <a:rPr lang="cs-CZ" sz="2400" dirty="0" smtClean="0"/>
              <a:t>pro metodu, ve které se in-house IVD prostředek 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používá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</a:t>
            </a:r>
            <a:r>
              <a:rPr lang="cs-CZ" sz="2400" dirty="0" smtClean="0"/>
              <a:t> </a:t>
            </a:r>
            <a:r>
              <a:rPr lang="cs-CZ" sz="2200" dirty="0" smtClean="0"/>
              <a:t>Určený </a:t>
            </a:r>
            <a:r>
              <a:rPr lang="cs-CZ" sz="2200" dirty="0" smtClean="0"/>
              <a:t>účel 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Princip testu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Typ primárního vzorku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Popis IH IVD prostředku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Pomocné reagencie / chemikálie</a:t>
            </a:r>
          </a:p>
          <a:p>
            <a:r>
              <a:rPr lang="cs-CZ" sz="2200" dirty="0" smtClean="0"/>
              <a:t>                        Přístroje a pomocná zařízení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Metrologická návaznost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</a:t>
            </a:r>
            <a:r>
              <a:rPr lang="cs-CZ" sz="2200" u="sng" dirty="0" smtClean="0"/>
              <a:t>Pracovní postup = Návod k použití podle 20.4 Přílohy I IVDR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Systém kontroly kvality (validace/verifikace/návaznost na 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                                           dostupný referenční materiál)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Referenční rozmezí (pokud je relevantní)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Interference a zkřížené reakce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             Analýza a vyhodnocení dat, validace analyzačního sw</a:t>
            </a:r>
          </a:p>
          <a:p>
            <a:r>
              <a:rPr lang="cs-CZ" sz="2200" dirty="0" smtClean="0"/>
              <a:t>                        Vznikající dokumentace a vydávání výsledků vyšetření</a:t>
            </a:r>
          </a:p>
        </p:txBody>
      </p:sp>
    </p:spTree>
    <p:extLst>
      <p:ext uri="{BB962C8B-B14F-4D97-AF65-F5344CB8AC3E}">
        <p14:creationId xmlns:p14="http://schemas.microsoft.com/office/powerpoint/2010/main" val="36056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1182</Words>
  <Application>Microsoft Office PowerPoint</Application>
  <PresentationFormat>Předvádění na obrazovce (4:3)</PresentationFormat>
  <Paragraphs>156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 funkční způsobilosti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Kanderová</dc:creator>
  <cp:lastModifiedBy>user</cp:lastModifiedBy>
  <cp:revision>636</cp:revision>
  <dcterms:created xsi:type="dcterms:W3CDTF">2019-06-04T12:58:56Z</dcterms:created>
  <dcterms:modified xsi:type="dcterms:W3CDTF">2024-02-22T15:50:15Z</dcterms:modified>
</cp:coreProperties>
</file>